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6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</p:sldIdLst>
  <p:sldSz cy="8229600" cx="14630400"/>
  <p:notesSz cx="8229600" cy="14630400"/>
  <p:embeddedFontLst>
    <p:embeddedFont>
      <p:font typeface="Inter"/>
      <p:regular r:id="rId12"/>
      <p:bold r:id="rId13"/>
      <p:italic r:id="rId14"/>
      <p:boldItalic r:id="rId15"/>
    </p:embeddedFont>
    <p:embeddedFont>
      <p:font typeface="Petrona"/>
      <p:regular r:id="rId16"/>
      <p:bold r:id="rId17"/>
      <p:italic r:id="rId18"/>
      <p:boldItalic r:id="rId1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font" Target="fonts/Inter-bold.fntdata"/><Relationship Id="rId12" Type="http://schemas.openxmlformats.org/officeDocument/2006/relationships/font" Target="fonts/Inter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Inter-boldItalic.fntdata"/><Relationship Id="rId14" Type="http://schemas.openxmlformats.org/officeDocument/2006/relationships/font" Target="fonts/Inter-italic.fntdata"/><Relationship Id="rId17" Type="http://schemas.openxmlformats.org/officeDocument/2006/relationships/font" Target="fonts/Petrona-bold.fntdata"/><Relationship Id="rId16" Type="http://schemas.openxmlformats.org/officeDocument/2006/relationships/font" Target="fonts/Petrona-regular.fntdata"/><Relationship Id="rId5" Type="http://schemas.openxmlformats.org/officeDocument/2006/relationships/slide" Target="slides/slide1.xml"/><Relationship Id="rId19" Type="http://schemas.openxmlformats.org/officeDocument/2006/relationships/font" Target="fonts/Petrona-boldItalic.fntdata"/><Relationship Id="rId6" Type="http://schemas.openxmlformats.org/officeDocument/2006/relationships/slide" Target="slides/slide2.xml"/><Relationship Id="rId18" Type="http://schemas.openxmlformats.org/officeDocument/2006/relationships/font" Target="fonts/Petrona-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/>
              <a:t>‹#›</a:t>
            </a:fld>
            <a:endParaRPr b="0" i="0" sz="1200" u="none" cap="none" strike="noStrike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" name="Google Shape;41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" name="Google Shape;53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" name="Google Shape;72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1" name="Google Shape;91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6" name="Google Shape;106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5" name="Google Shape;125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0" name="Google Shape;140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3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3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 master">
  <p:cSld name="Slide 1 master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1" name="Google Shape;11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3" name="Google Shape;13;p2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 master">
  <p:cSld name="Slide 2 mast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5" name="Google Shape;15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7" name="Google Shape;17;p3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master">
  <p:cSld name="Slide 3 mast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9" name="Google Shape;19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1" name="Google Shape;21;p4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4 master">
  <p:cSld name="Slide 4 mast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3" name="Google Shape;23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5" name="Google Shape;25;p5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5 master">
  <p:cSld name="Slide 5 master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7" name="Google Shape;27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9" name="Google Shape;29;p6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6 master">
  <p:cSld name="Slide 6 master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1" name="Google Shape;31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3" name="Google Shape;33;p7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7 master">
  <p:cSld name="Slide 7 master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5" name="Google Shape;35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7" name="Google Shape;37;p8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6.png"/><Relationship Id="rId4" Type="http://schemas.openxmlformats.org/officeDocument/2006/relationships/image" Target="../media/image2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png"/><Relationship Id="rId4" Type="http://schemas.openxmlformats.org/officeDocument/2006/relationships/image" Target="../media/image22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7" Type="http://schemas.openxmlformats.org/officeDocument/2006/relationships/image" Target="../media/image2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4.png"/><Relationship Id="rId4" Type="http://schemas.openxmlformats.org/officeDocument/2006/relationships/image" Target="../media/image27.png"/><Relationship Id="rId5" Type="http://schemas.openxmlformats.org/officeDocument/2006/relationships/image" Target="../media/image15.png"/><Relationship Id="rId6" Type="http://schemas.openxmlformats.org/officeDocument/2006/relationships/image" Target="../media/image21.png"/><Relationship Id="rId7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4" name="Google Shape;44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10"/>
          <p:cNvSpPr/>
          <p:nvPr/>
        </p:nvSpPr>
        <p:spPr>
          <a:xfrm>
            <a:off x="793790" y="2383988"/>
            <a:ext cx="7556421" cy="14885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806"/>
              </a:lnSpc>
              <a:spcBef>
                <a:spcPts val="0"/>
              </a:spcBef>
              <a:spcAft>
                <a:spcPts val="0"/>
              </a:spcAft>
              <a:buClr>
                <a:srgbClr val="FF8AAF"/>
              </a:buClr>
              <a:buSzPts val="4650"/>
              <a:buFont typeface="Petrona"/>
              <a:buNone/>
            </a:pPr>
            <a:r>
              <a:rPr b="1" i="0" lang="en-US" sz="4650" u="none" cap="none" strike="noStrike">
                <a:solidFill>
                  <a:srgbClr val="FF8AAF"/>
                </a:solidFill>
                <a:latin typeface="Petrona"/>
                <a:ea typeface="Petrona"/>
                <a:cs typeface="Petrona"/>
                <a:sym typeface="Petrona"/>
              </a:rPr>
              <a:t>AlHakikaNews: Real-Time AI Fake News Detector</a:t>
            </a:r>
            <a:endParaRPr b="0" i="0" sz="4650" u="none" cap="none" strike="noStrike"/>
          </a:p>
        </p:txBody>
      </p:sp>
      <p:sp>
        <p:nvSpPr>
          <p:cNvPr id="46" name="Google Shape;46;p10"/>
          <p:cNvSpPr/>
          <p:nvPr/>
        </p:nvSpPr>
        <p:spPr>
          <a:xfrm>
            <a:off x="793790" y="4212669"/>
            <a:ext cx="75564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The project targets real-time fake news verification using advanced AI.</a:t>
            </a:r>
            <a:endParaRPr b="0" i="0" sz="1750" u="none" cap="none" strike="noStrike"/>
          </a:p>
        </p:txBody>
      </p:sp>
      <p:sp>
        <p:nvSpPr>
          <p:cNvPr id="47" name="Google Shape;47;p10"/>
          <p:cNvSpPr/>
          <p:nvPr/>
        </p:nvSpPr>
        <p:spPr>
          <a:xfrm>
            <a:off x="793790" y="4830723"/>
            <a:ext cx="75564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It combines cutting-edge models to fight misinformation effectively.</a:t>
            </a:r>
            <a:endParaRPr b="0" i="0" sz="1750" u="none" cap="none" strike="noStrike"/>
          </a:p>
        </p:txBody>
      </p:sp>
      <p:sp>
        <p:nvSpPr>
          <p:cNvPr id="48" name="Google Shape;48;p10"/>
          <p:cNvSpPr/>
          <p:nvPr/>
        </p:nvSpPr>
        <p:spPr>
          <a:xfrm>
            <a:off x="793790" y="5465683"/>
            <a:ext cx="362903" cy="362903"/>
          </a:xfrm>
          <a:prstGeom prst="roundRect">
            <a:avLst>
              <a:gd fmla="val 25194296" name="adj"/>
            </a:avLst>
          </a:prstGeom>
          <a:noFill/>
          <a:ln cap="flat" cmpd="sng" w="9525">
            <a:solidFill>
              <a:srgbClr val="4D4D5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9" name="Google Shape;49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1410" y="5473303"/>
            <a:ext cx="347663" cy="347663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10"/>
          <p:cNvSpPr/>
          <p:nvPr/>
        </p:nvSpPr>
        <p:spPr>
          <a:xfrm>
            <a:off x="1270040" y="5448776"/>
            <a:ext cx="1961197" cy="3968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909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2200"/>
              <a:buFont typeface="Inter"/>
              <a:buNone/>
            </a:pPr>
            <a:r>
              <a:rPr b="1" i="0" lang="en-US" sz="2200" u="none" cap="none" strike="noStrike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by raph Onbsp</a:t>
            </a:r>
            <a:endParaRPr b="0" i="0" sz="2200" u="none" cap="none" strike="noStrike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56" name="Google Shape;56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32815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1"/>
          <p:cNvSpPr/>
          <p:nvPr/>
        </p:nvSpPr>
        <p:spPr>
          <a:xfrm>
            <a:off x="6280190" y="623768"/>
            <a:ext cx="7556421" cy="14885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806"/>
              </a:lnSpc>
              <a:spcBef>
                <a:spcPts val="0"/>
              </a:spcBef>
              <a:spcAft>
                <a:spcPts val="0"/>
              </a:spcAft>
              <a:buClr>
                <a:srgbClr val="FF8AAF"/>
              </a:buClr>
              <a:buSzPts val="4650"/>
              <a:buFont typeface="Petrona"/>
              <a:buNone/>
            </a:pPr>
            <a:r>
              <a:rPr b="1" i="0" lang="en-US" sz="4650" u="none" cap="none" strike="noStrike">
                <a:solidFill>
                  <a:srgbClr val="FF8AAF"/>
                </a:solidFill>
                <a:latin typeface="Petrona"/>
                <a:ea typeface="Petrona"/>
                <a:cs typeface="Petrona"/>
                <a:sym typeface="Petrona"/>
              </a:rPr>
              <a:t>Challenges in DeepFake and Misinformation</a:t>
            </a:r>
            <a:endParaRPr b="0" i="0" sz="4650" u="none" cap="none" strike="noStrike"/>
          </a:p>
        </p:txBody>
      </p:sp>
      <p:sp>
        <p:nvSpPr>
          <p:cNvPr id="58" name="Google Shape;58;p11"/>
          <p:cNvSpPr/>
          <p:nvPr/>
        </p:nvSpPr>
        <p:spPr>
          <a:xfrm>
            <a:off x="6280190" y="2452449"/>
            <a:ext cx="510302" cy="510302"/>
          </a:xfrm>
          <a:prstGeom prst="roundRect">
            <a:avLst>
              <a:gd fmla="val 18669" name="adj"/>
            </a:avLst>
          </a:prstGeom>
          <a:solidFill>
            <a:srgbClr val="2F1D63"/>
          </a:solidFill>
          <a:ln cap="flat" cmpd="sng" w="9525">
            <a:solidFill>
              <a:srgbClr val="48367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11"/>
          <p:cNvSpPr/>
          <p:nvPr/>
        </p:nvSpPr>
        <p:spPr>
          <a:xfrm>
            <a:off x="7017306" y="2530316"/>
            <a:ext cx="4302919" cy="3720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086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2300"/>
              <a:buFont typeface="Petrona"/>
              <a:buNone/>
            </a:pPr>
            <a:r>
              <a:rPr b="1" i="0" lang="en-US" sz="2300" u="none" cap="none" strike="noStrike">
                <a:solidFill>
                  <a:srgbClr val="E0D6DE"/>
                </a:solidFill>
                <a:latin typeface="Petrona"/>
                <a:ea typeface="Petrona"/>
                <a:cs typeface="Petrona"/>
                <a:sym typeface="Petrona"/>
              </a:rPr>
              <a:t>Textual &amp; Visual Misinformation</a:t>
            </a:r>
            <a:endParaRPr b="0" i="0" sz="2300" u="none" cap="none" strike="noStrike"/>
          </a:p>
        </p:txBody>
      </p:sp>
      <p:sp>
        <p:nvSpPr>
          <p:cNvPr id="60" name="Google Shape;60;p11"/>
          <p:cNvSpPr/>
          <p:nvPr/>
        </p:nvSpPr>
        <p:spPr>
          <a:xfrm>
            <a:off x="7017306" y="3038475"/>
            <a:ext cx="6819305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Detects false content in articles and images seamlessly.</a:t>
            </a:r>
            <a:endParaRPr b="0" i="0" sz="1750" u="none" cap="none" strike="noStrike"/>
          </a:p>
        </p:txBody>
      </p:sp>
      <p:sp>
        <p:nvSpPr>
          <p:cNvPr id="61" name="Google Shape;61;p11"/>
          <p:cNvSpPr/>
          <p:nvPr/>
        </p:nvSpPr>
        <p:spPr>
          <a:xfrm>
            <a:off x="6280190" y="3855006"/>
            <a:ext cx="510302" cy="510302"/>
          </a:xfrm>
          <a:prstGeom prst="roundRect">
            <a:avLst>
              <a:gd fmla="val 18669" name="adj"/>
            </a:avLst>
          </a:prstGeom>
          <a:solidFill>
            <a:srgbClr val="2F1D63"/>
          </a:solidFill>
          <a:ln cap="flat" cmpd="sng" w="9525">
            <a:solidFill>
              <a:srgbClr val="48367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11"/>
          <p:cNvSpPr/>
          <p:nvPr/>
        </p:nvSpPr>
        <p:spPr>
          <a:xfrm>
            <a:off x="7017306" y="3932873"/>
            <a:ext cx="3130391" cy="3720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086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2300"/>
              <a:buFont typeface="Petrona"/>
              <a:buNone/>
            </a:pPr>
            <a:r>
              <a:rPr b="1" i="0" lang="en-US" sz="2300" u="none" cap="none" strike="noStrike">
                <a:solidFill>
                  <a:srgbClr val="E0D6DE"/>
                </a:solidFill>
                <a:latin typeface="Petrona"/>
                <a:ea typeface="Petrona"/>
                <a:cs typeface="Petrona"/>
                <a:sym typeface="Petrona"/>
              </a:rPr>
              <a:t>Semantic Inconsistency</a:t>
            </a:r>
            <a:endParaRPr b="0" i="0" sz="2300" u="none" cap="none" strike="noStrike"/>
          </a:p>
        </p:txBody>
      </p:sp>
      <p:sp>
        <p:nvSpPr>
          <p:cNvPr id="63" name="Google Shape;63;p11"/>
          <p:cNvSpPr/>
          <p:nvPr/>
        </p:nvSpPr>
        <p:spPr>
          <a:xfrm>
            <a:off x="7017306" y="4441031"/>
            <a:ext cx="6819305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Identifies conflicting information within fake narratives.</a:t>
            </a:r>
            <a:endParaRPr b="0" i="0" sz="1750" u="none" cap="none" strike="noStrike"/>
          </a:p>
        </p:txBody>
      </p:sp>
      <p:sp>
        <p:nvSpPr>
          <p:cNvPr id="64" name="Google Shape;64;p11"/>
          <p:cNvSpPr/>
          <p:nvPr/>
        </p:nvSpPr>
        <p:spPr>
          <a:xfrm>
            <a:off x="6280190" y="5257562"/>
            <a:ext cx="510302" cy="510302"/>
          </a:xfrm>
          <a:prstGeom prst="roundRect">
            <a:avLst>
              <a:gd fmla="val 18669" name="adj"/>
            </a:avLst>
          </a:prstGeom>
          <a:solidFill>
            <a:srgbClr val="2F1D63"/>
          </a:solidFill>
          <a:ln cap="flat" cmpd="sng" w="9525">
            <a:solidFill>
              <a:srgbClr val="48367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11"/>
          <p:cNvSpPr/>
          <p:nvPr/>
        </p:nvSpPr>
        <p:spPr>
          <a:xfrm>
            <a:off x="7017306" y="5335429"/>
            <a:ext cx="4518303" cy="3720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086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2300"/>
              <a:buFont typeface="Petrona"/>
              <a:buNone/>
            </a:pPr>
            <a:r>
              <a:rPr b="1" i="0" lang="en-US" sz="2300" u="none" cap="none" strike="noStrike">
                <a:solidFill>
                  <a:srgbClr val="E0D6DE"/>
                </a:solidFill>
                <a:latin typeface="Petrona"/>
                <a:ea typeface="Petrona"/>
                <a:cs typeface="Petrona"/>
                <a:sym typeface="Petrona"/>
              </a:rPr>
              <a:t>Clickbait &amp; Cross-Source Conflicts</a:t>
            </a:r>
            <a:endParaRPr b="0" i="0" sz="2300" u="none" cap="none" strike="noStrike"/>
          </a:p>
        </p:txBody>
      </p:sp>
      <p:sp>
        <p:nvSpPr>
          <p:cNvPr id="66" name="Google Shape;66;p11"/>
          <p:cNvSpPr/>
          <p:nvPr/>
        </p:nvSpPr>
        <p:spPr>
          <a:xfrm>
            <a:off x="7017306" y="5843588"/>
            <a:ext cx="6819305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Flags sensational headlines and contradictory sources.</a:t>
            </a:r>
            <a:endParaRPr b="0" i="0" sz="1750" u="none" cap="none" strike="noStrike"/>
          </a:p>
        </p:txBody>
      </p:sp>
      <p:sp>
        <p:nvSpPr>
          <p:cNvPr id="67" name="Google Shape;67;p11"/>
          <p:cNvSpPr/>
          <p:nvPr/>
        </p:nvSpPr>
        <p:spPr>
          <a:xfrm>
            <a:off x="6280190" y="6660118"/>
            <a:ext cx="510302" cy="510302"/>
          </a:xfrm>
          <a:prstGeom prst="roundRect">
            <a:avLst>
              <a:gd fmla="val 18669" name="adj"/>
            </a:avLst>
          </a:prstGeom>
          <a:solidFill>
            <a:srgbClr val="2F1D63"/>
          </a:solidFill>
          <a:ln cap="flat" cmpd="sng" w="9525">
            <a:solidFill>
              <a:srgbClr val="48367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11"/>
          <p:cNvSpPr/>
          <p:nvPr/>
        </p:nvSpPr>
        <p:spPr>
          <a:xfrm>
            <a:off x="7017306" y="6737985"/>
            <a:ext cx="2977039" cy="3720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086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2300"/>
              <a:buFont typeface="Petrona"/>
              <a:buNone/>
            </a:pPr>
            <a:r>
              <a:rPr b="1" i="0" lang="en-US" sz="2300" u="none" cap="none" strike="noStrike">
                <a:solidFill>
                  <a:srgbClr val="E0D6DE"/>
                </a:solidFill>
                <a:latin typeface="Petrona"/>
                <a:ea typeface="Petrona"/>
                <a:cs typeface="Petrona"/>
                <a:sym typeface="Petrona"/>
              </a:rPr>
              <a:t>Real-Time Detection</a:t>
            </a:r>
            <a:endParaRPr b="0" i="0" sz="2300" u="none" cap="none" strike="noStrike"/>
          </a:p>
        </p:txBody>
      </p:sp>
      <p:sp>
        <p:nvSpPr>
          <p:cNvPr id="69" name="Google Shape;69;p11"/>
          <p:cNvSpPr/>
          <p:nvPr/>
        </p:nvSpPr>
        <p:spPr>
          <a:xfrm>
            <a:off x="7017306" y="7246144"/>
            <a:ext cx="6819305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Enables instant verification for timely fact-checking.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75" name="Google Shape;75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2651165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2"/>
          <p:cNvSpPr/>
          <p:nvPr/>
        </p:nvSpPr>
        <p:spPr>
          <a:xfrm>
            <a:off x="742236" y="3573661"/>
            <a:ext cx="9036129" cy="695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287"/>
              </a:lnSpc>
              <a:spcBef>
                <a:spcPts val="0"/>
              </a:spcBef>
              <a:spcAft>
                <a:spcPts val="0"/>
              </a:spcAft>
              <a:buClr>
                <a:srgbClr val="FF8AAF"/>
              </a:buClr>
              <a:buSzPts val="4350"/>
              <a:buFont typeface="Petrona"/>
              <a:buNone/>
            </a:pPr>
            <a:r>
              <a:rPr b="1" i="0" lang="en-US" sz="4350" u="none" cap="none" strike="noStrike">
                <a:solidFill>
                  <a:srgbClr val="FF8AAF"/>
                </a:solidFill>
                <a:latin typeface="Petrona"/>
                <a:ea typeface="Petrona"/>
                <a:cs typeface="Petrona"/>
                <a:sym typeface="Petrona"/>
              </a:rPr>
              <a:t>AlHakikaNews: Hybrid AI Innovation</a:t>
            </a:r>
            <a:endParaRPr b="0" i="0" sz="4350" u="none" cap="none" strike="noStrike"/>
          </a:p>
        </p:txBody>
      </p:sp>
      <p:sp>
        <p:nvSpPr>
          <p:cNvPr id="77" name="Google Shape;77;p12"/>
          <p:cNvSpPr/>
          <p:nvPr/>
        </p:nvSpPr>
        <p:spPr>
          <a:xfrm>
            <a:off x="742236" y="4587716"/>
            <a:ext cx="6466999" cy="1253609"/>
          </a:xfrm>
          <a:prstGeom prst="roundRect">
            <a:avLst>
              <a:gd fmla="val 7106" name="adj"/>
            </a:avLst>
          </a:prstGeom>
          <a:solidFill>
            <a:srgbClr val="2F1D63"/>
          </a:solidFill>
          <a:ln cap="flat" cmpd="sng" w="9525">
            <a:solidFill>
              <a:srgbClr val="48367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12"/>
          <p:cNvSpPr/>
          <p:nvPr/>
        </p:nvSpPr>
        <p:spPr>
          <a:xfrm>
            <a:off x="961906" y="4807387"/>
            <a:ext cx="2783681" cy="3479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2150"/>
              <a:buFont typeface="Petrona"/>
              <a:buNone/>
            </a:pPr>
            <a:r>
              <a:rPr b="1" i="0" lang="en-US" sz="2150" u="none" cap="none" strike="noStrike">
                <a:solidFill>
                  <a:srgbClr val="E0D6DE"/>
                </a:solidFill>
                <a:latin typeface="Petrona"/>
                <a:ea typeface="Petrona"/>
                <a:cs typeface="Petrona"/>
                <a:sym typeface="Petrona"/>
              </a:rPr>
              <a:t>Ensemble Pipeline</a:t>
            </a:r>
            <a:endParaRPr b="0" i="0" sz="2150" u="none" cap="none" strike="noStrike"/>
          </a:p>
        </p:txBody>
      </p:sp>
      <p:sp>
        <p:nvSpPr>
          <p:cNvPr id="79" name="Google Shape;79;p12"/>
          <p:cNvSpPr/>
          <p:nvPr/>
        </p:nvSpPr>
        <p:spPr>
          <a:xfrm>
            <a:off x="961906" y="5282446"/>
            <a:ext cx="6027658" cy="3392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650"/>
              <a:buFont typeface="Inter"/>
              <a:buNone/>
            </a:pPr>
            <a:r>
              <a:rPr b="0" i="0" lang="en-US" sz="1650" u="none" cap="none" strike="noStrike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Integrates GPT, Gemini, and classical models for accuracy.</a:t>
            </a:r>
            <a:endParaRPr b="0" i="0" sz="1650" u="none" cap="none" strike="noStrike"/>
          </a:p>
        </p:txBody>
      </p:sp>
      <p:sp>
        <p:nvSpPr>
          <p:cNvPr id="80" name="Google Shape;80;p12"/>
          <p:cNvSpPr/>
          <p:nvPr/>
        </p:nvSpPr>
        <p:spPr>
          <a:xfrm>
            <a:off x="7421285" y="4587716"/>
            <a:ext cx="6466999" cy="1253609"/>
          </a:xfrm>
          <a:prstGeom prst="roundRect">
            <a:avLst>
              <a:gd fmla="val 7106" name="adj"/>
            </a:avLst>
          </a:prstGeom>
          <a:solidFill>
            <a:srgbClr val="2F1D63"/>
          </a:solidFill>
          <a:ln cap="flat" cmpd="sng" w="9525">
            <a:solidFill>
              <a:srgbClr val="48367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2"/>
          <p:cNvSpPr/>
          <p:nvPr/>
        </p:nvSpPr>
        <p:spPr>
          <a:xfrm>
            <a:off x="7640955" y="4807387"/>
            <a:ext cx="2783681" cy="3479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2150"/>
              <a:buFont typeface="Petrona"/>
              <a:buNone/>
            </a:pPr>
            <a:r>
              <a:rPr b="1" i="0" lang="en-US" sz="2150" u="none" cap="none" strike="noStrike">
                <a:solidFill>
                  <a:srgbClr val="E0D6DE"/>
                </a:solidFill>
                <a:latin typeface="Petrona"/>
                <a:ea typeface="Petrona"/>
                <a:cs typeface="Petrona"/>
                <a:sym typeface="Petrona"/>
              </a:rPr>
              <a:t>Credibility Scores</a:t>
            </a:r>
            <a:endParaRPr b="0" i="0" sz="2150" u="none" cap="none" strike="noStrike"/>
          </a:p>
        </p:txBody>
      </p:sp>
      <p:sp>
        <p:nvSpPr>
          <p:cNvPr id="82" name="Google Shape;82;p12"/>
          <p:cNvSpPr/>
          <p:nvPr/>
        </p:nvSpPr>
        <p:spPr>
          <a:xfrm>
            <a:off x="7640955" y="5282446"/>
            <a:ext cx="6027658" cy="3392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650"/>
              <a:buFont typeface="Inter"/>
              <a:buNone/>
            </a:pPr>
            <a:r>
              <a:rPr b="0" i="0" lang="en-US" sz="1650" u="none" cap="none" strike="noStrike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Generates trust ratings for articles in real time.</a:t>
            </a:r>
            <a:endParaRPr b="0" i="0" sz="1650" u="none" cap="none" strike="noStrike"/>
          </a:p>
        </p:txBody>
      </p:sp>
      <p:sp>
        <p:nvSpPr>
          <p:cNvPr id="83" name="Google Shape;83;p12"/>
          <p:cNvSpPr/>
          <p:nvPr/>
        </p:nvSpPr>
        <p:spPr>
          <a:xfrm>
            <a:off x="742236" y="6053376"/>
            <a:ext cx="6466999" cy="1253609"/>
          </a:xfrm>
          <a:prstGeom prst="roundRect">
            <a:avLst>
              <a:gd fmla="val 7106" name="adj"/>
            </a:avLst>
          </a:prstGeom>
          <a:solidFill>
            <a:srgbClr val="2F1D63"/>
          </a:solidFill>
          <a:ln cap="flat" cmpd="sng" w="9525">
            <a:solidFill>
              <a:srgbClr val="48367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2"/>
          <p:cNvSpPr/>
          <p:nvPr/>
        </p:nvSpPr>
        <p:spPr>
          <a:xfrm>
            <a:off x="961906" y="6273046"/>
            <a:ext cx="3452217" cy="3479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2150"/>
              <a:buFont typeface="Petrona"/>
              <a:buNone/>
            </a:pPr>
            <a:r>
              <a:rPr b="1" i="0" lang="en-US" sz="2150" u="none" cap="none" strike="noStrike">
                <a:solidFill>
                  <a:srgbClr val="E0D6DE"/>
                </a:solidFill>
                <a:latin typeface="Petrona"/>
                <a:ea typeface="Petrona"/>
                <a:cs typeface="Petrona"/>
                <a:sym typeface="Petrona"/>
              </a:rPr>
              <a:t>Multi-Dimensional Analysis</a:t>
            </a:r>
            <a:endParaRPr b="0" i="0" sz="2150" u="none" cap="none" strike="noStrike"/>
          </a:p>
        </p:txBody>
      </p:sp>
      <p:sp>
        <p:nvSpPr>
          <p:cNvPr id="85" name="Google Shape;85;p12"/>
          <p:cNvSpPr/>
          <p:nvPr/>
        </p:nvSpPr>
        <p:spPr>
          <a:xfrm>
            <a:off x="961906" y="6748105"/>
            <a:ext cx="6027658" cy="3392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650"/>
              <a:buFont typeface="Inter"/>
              <a:buNone/>
            </a:pPr>
            <a:r>
              <a:rPr b="0" i="0" lang="en-US" sz="1650" u="none" cap="none" strike="noStrike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Analyzes keywords, narratives, and visual reliability.</a:t>
            </a:r>
            <a:endParaRPr b="0" i="0" sz="1650" u="none" cap="none" strike="noStrike"/>
          </a:p>
        </p:txBody>
      </p:sp>
      <p:sp>
        <p:nvSpPr>
          <p:cNvPr id="86" name="Google Shape;86;p12"/>
          <p:cNvSpPr/>
          <p:nvPr/>
        </p:nvSpPr>
        <p:spPr>
          <a:xfrm>
            <a:off x="7421285" y="6053376"/>
            <a:ext cx="6466999" cy="1253609"/>
          </a:xfrm>
          <a:prstGeom prst="roundRect">
            <a:avLst>
              <a:gd fmla="val 7106" name="adj"/>
            </a:avLst>
          </a:prstGeom>
          <a:solidFill>
            <a:srgbClr val="2F1D63"/>
          </a:solidFill>
          <a:ln cap="flat" cmpd="sng" w="9525">
            <a:solidFill>
              <a:srgbClr val="48367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2"/>
          <p:cNvSpPr/>
          <p:nvPr/>
        </p:nvSpPr>
        <p:spPr>
          <a:xfrm>
            <a:off x="7640955" y="6273046"/>
            <a:ext cx="2861191" cy="3479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2150"/>
              <a:buFont typeface="Petrona"/>
              <a:buNone/>
            </a:pPr>
            <a:r>
              <a:rPr b="1" i="0" lang="en-US" sz="2150" u="none" cap="none" strike="noStrike">
                <a:solidFill>
                  <a:srgbClr val="E0D6DE"/>
                </a:solidFill>
                <a:latin typeface="Petrona"/>
                <a:ea typeface="Petrona"/>
                <a:cs typeface="Petrona"/>
                <a:sym typeface="Petrona"/>
              </a:rPr>
              <a:t>User-Friendly Interface</a:t>
            </a:r>
            <a:endParaRPr b="0" i="0" sz="2150" u="none" cap="none" strike="noStrike"/>
          </a:p>
        </p:txBody>
      </p:sp>
      <p:sp>
        <p:nvSpPr>
          <p:cNvPr id="88" name="Google Shape;88;p12"/>
          <p:cNvSpPr/>
          <p:nvPr/>
        </p:nvSpPr>
        <p:spPr>
          <a:xfrm>
            <a:off x="7640955" y="6748105"/>
            <a:ext cx="6027658" cy="3392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650"/>
              <a:buFont typeface="Inter"/>
              <a:buNone/>
            </a:pPr>
            <a:r>
              <a:rPr b="0" i="0" lang="en-US" sz="1650" u="none" cap="none" strike="noStrike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Accessible web platform ensuring transparency and ease.</a:t>
            </a:r>
            <a:endParaRPr b="0" i="0" sz="1650" u="none" cap="none" strike="noStrike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3"/>
          <p:cNvSpPr/>
          <p:nvPr/>
        </p:nvSpPr>
        <p:spPr>
          <a:xfrm>
            <a:off x="793790" y="2275284"/>
            <a:ext cx="9861947" cy="7442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806"/>
              </a:lnSpc>
              <a:spcBef>
                <a:spcPts val="0"/>
              </a:spcBef>
              <a:spcAft>
                <a:spcPts val="0"/>
              </a:spcAft>
              <a:buClr>
                <a:srgbClr val="FF8AAF"/>
              </a:buClr>
              <a:buSzPts val="4650"/>
              <a:buFont typeface="Petrona"/>
              <a:buNone/>
            </a:pPr>
            <a:r>
              <a:rPr b="1" i="0" lang="en-US" sz="4650" u="none" cap="none" strike="noStrike">
                <a:solidFill>
                  <a:srgbClr val="FF8AAF"/>
                </a:solidFill>
                <a:latin typeface="Petrona"/>
                <a:ea typeface="Petrona"/>
                <a:cs typeface="Petrona"/>
                <a:sym typeface="Petrona"/>
              </a:rPr>
              <a:t>Technical Architecture &amp; Deployment</a:t>
            </a:r>
            <a:endParaRPr b="0" i="0" sz="4650" u="none" cap="none" strike="noStrike"/>
          </a:p>
        </p:txBody>
      </p:sp>
      <p:sp>
        <p:nvSpPr>
          <p:cNvPr id="95" name="Google Shape;95;p13"/>
          <p:cNvSpPr/>
          <p:nvPr/>
        </p:nvSpPr>
        <p:spPr>
          <a:xfrm>
            <a:off x="793790" y="3586520"/>
            <a:ext cx="2977039" cy="3720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086"/>
              </a:lnSpc>
              <a:spcBef>
                <a:spcPts val="0"/>
              </a:spcBef>
              <a:spcAft>
                <a:spcPts val="0"/>
              </a:spcAft>
              <a:buClr>
                <a:srgbClr val="FF8AAF"/>
              </a:buClr>
              <a:buSzPts val="2300"/>
              <a:buFont typeface="Petrona"/>
              <a:buNone/>
            </a:pPr>
            <a:r>
              <a:rPr b="1" i="0" lang="en-US" sz="2300" u="none" cap="none" strike="noStrike">
                <a:solidFill>
                  <a:srgbClr val="FF8AAF"/>
                </a:solidFill>
                <a:latin typeface="Petrona"/>
                <a:ea typeface="Petrona"/>
                <a:cs typeface="Petrona"/>
                <a:sym typeface="Petrona"/>
              </a:rPr>
              <a:t>Core Technologies</a:t>
            </a:r>
            <a:endParaRPr b="0" i="0" sz="2300" u="none" cap="none" strike="noStrike"/>
          </a:p>
        </p:txBody>
      </p:sp>
      <p:sp>
        <p:nvSpPr>
          <p:cNvPr id="96" name="Google Shape;96;p13"/>
          <p:cNvSpPr/>
          <p:nvPr/>
        </p:nvSpPr>
        <p:spPr>
          <a:xfrm>
            <a:off x="793790" y="4185404"/>
            <a:ext cx="624470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750"/>
              <a:buFont typeface="Inter"/>
              <a:buChar char="•"/>
            </a:pPr>
            <a:r>
              <a:rPr b="0" i="0" lang="en-US" sz="1750" u="none" cap="none" strike="noStrike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Deep Learning &amp; NLP</a:t>
            </a:r>
            <a:endParaRPr b="0" i="0" sz="1750" u="none" cap="none" strike="noStrike"/>
          </a:p>
        </p:txBody>
      </p:sp>
      <p:sp>
        <p:nvSpPr>
          <p:cNvPr id="97" name="Google Shape;97;p13"/>
          <p:cNvSpPr/>
          <p:nvPr/>
        </p:nvSpPr>
        <p:spPr>
          <a:xfrm>
            <a:off x="793790" y="4627602"/>
            <a:ext cx="624470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750"/>
              <a:buFont typeface="Inter"/>
              <a:buChar char="•"/>
            </a:pPr>
            <a:r>
              <a:rPr b="0" i="0" lang="en-US" sz="1750" u="none" cap="none" strike="noStrike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Transformers (GPT-4, Gemini)</a:t>
            </a:r>
            <a:endParaRPr b="0" i="0" sz="1750" u="none" cap="none" strike="noStrike"/>
          </a:p>
        </p:txBody>
      </p:sp>
      <p:sp>
        <p:nvSpPr>
          <p:cNvPr id="98" name="Google Shape;98;p13"/>
          <p:cNvSpPr/>
          <p:nvPr/>
        </p:nvSpPr>
        <p:spPr>
          <a:xfrm>
            <a:off x="793790" y="5069800"/>
            <a:ext cx="624470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750"/>
              <a:buFont typeface="Inter"/>
              <a:buChar char="•"/>
            </a:pPr>
            <a:r>
              <a:rPr b="0" i="0" lang="en-US" sz="1750" u="none" cap="none" strike="noStrike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Classical ML Models</a:t>
            </a:r>
            <a:endParaRPr b="0" i="0" sz="1750" u="none" cap="none" strike="noStrike"/>
          </a:p>
        </p:txBody>
      </p:sp>
      <p:sp>
        <p:nvSpPr>
          <p:cNvPr id="99" name="Google Shape;99;p13"/>
          <p:cNvSpPr/>
          <p:nvPr/>
        </p:nvSpPr>
        <p:spPr>
          <a:xfrm>
            <a:off x="7599521" y="3586520"/>
            <a:ext cx="2977039" cy="3720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086"/>
              </a:lnSpc>
              <a:spcBef>
                <a:spcPts val="0"/>
              </a:spcBef>
              <a:spcAft>
                <a:spcPts val="0"/>
              </a:spcAft>
              <a:buClr>
                <a:srgbClr val="FF8AAF"/>
              </a:buClr>
              <a:buSzPts val="2300"/>
              <a:buFont typeface="Petrona"/>
              <a:buNone/>
            </a:pPr>
            <a:r>
              <a:rPr b="1" i="0" lang="en-US" sz="2300" u="none" cap="none" strike="noStrike">
                <a:solidFill>
                  <a:srgbClr val="FF8AAF"/>
                </a:solidFill>
                <a:latin typeface="Petrona"/>
                <a:ea typeface="Petrona"/>
                <a:cs typeface="Petrona"/>
                <a:sym typeface="Petrona"/>
              </a:rPr>
              <a:t>System Features</a:t>
            </a:r>
            <a:endParaRPr b="0" i="0" sz="2300" u="none" cap="none" strike="noStrike"/>
          </a:p>
        </p:txBody>
      </p:sp>
      <p:sp>
        <p:nvSpPr>
          <p:cNvPr id="100" name="Google Shape;100;p13"/>
          <p:cNvSpPr/>
          <p:nvPr/>
        </p:nvSpPr>
        <p:spPr>
          <a:xfrm>
            <a:off x="7599521" y="4185404"/>
            <a:ext cx="624470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750"/>
              <a:buFont typeface="Inter"/>
              <a:buChar char="•"/>
            </a:pPr>
            <a:r>
              <a:rPr b="0" i="0" lang="en-US" sz="1750" u="none" cap="none" strike="noStrike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Ensemble output fusion</a:t>
            </a:r>
            <a:endParaRPr b="0" i="0" sz="1750" u="none" cap="none" strike="noStrike"/>
          </a:p>
        </p:txBody>
      </p:sp>
      <p:sp>
        <p:nvSpPr>
          <p:cNvPr id="101" name="Google Shape;101;p13"/>
          <p:cNvSpPr/>
          <p:nvPr/>
        </p:nvSpPr>
        <p:spPr>
          <a:xfrm>
            <a:off x="7599521" y="4627602"/>
            <a:ext cx="624470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750"/>
              <a:buFont typeface="Inter"/>
              <a:buChar char="•"/>
            </a:pPr>
            <a:r>
              <a:rPr b="0" i="0" lang="en-US" sz="1750" u="none" cap="none" strike="noStrike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Keyword tagging &amp; confidence scores</a:t>
            </a:r>
            <a:endParaRPr b="0" i="0" sz="1750" u="none" cap="none" strike="noStrike"/>
          </a:p>
        </p:txBody>
      </p:sp>
      <p:sp>
        <p:nvSpPr>
          <p:cNvPr id="102" name="Google Shape;102;p13"/>
          <p:cNvSpPr/>
          <p:nvPr/>
        </p:nvSpPr>
        <p:spPr>
          <a:xfrm>
            <a:off x="7599521" y="5069800"/>
            <a:ext cx="624470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750"/>
              <a:buFont typeface="Inter"/>
              <a:buChar char="•"/>
            </a:pPr>
            <a:r>
              <a:rPr b="0" i="0" lang="en-US" sz="1750" u="none" cap="none" strike="noStrike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Node.js frontend with cloud hosting</a:t>
            </a:r>
            <a:endParaRPr b="0" i="0" sz="1750" u="none" cap="none" strike="noStrike"/>
          </a:p>
        </p:txBody>
      </p:sp>
      <p:sp>
        <p:nvSpPr>
          <p:cNvPr id="103" name="Google Shape;103;p13"/>
          <p:cNvSpPr/>
          <p:nvPr/>
        </p:nvSpPr>
        <p:spPr>
          <a:xfrm>
            <a:off x="7599521" y="5511998"/>
            <a:ext cx="624470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750"/>
              <a:buFont typeface="Inter"/>
              <a:buChar char="•"/>
            </a:pPr>
            <a:r>
              <a:rPr b="0" i="0" lang="en-US" sz="1750" u="none" cap="none" strike="noStrike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Future deployment on Moroccan cloud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09" name="Google Shape;109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2199799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4"/>
          <p:cNvSpPr/>
          <p:nvPr/>
        </p:nvSpPr>
        <p:spPr>
          <a:xfrm>
            <a:off x="615910" y="2683669"/>
            <a:ext cx="6222444" cy="57745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8AAF"/>
              </a:buClr>
              <a:buSzPts val="3600"/>
              <a:buFont typeface="Petrona"/>
              <a:buNone/>
            </a:pPr>
            <a:r>
              <a:rPr b="1" i="0" lang="en-US" sz="3600" u="none" cap="none" strike="noStrike">
                <a:solidFill>
                  <a:srgbClr val="FF8AAF"/>
                </a:solidFill>
                <a:latin typeface="Petrona"/>
                <a:ea typeface="Petrona"/>
                <a:cs typeface="Petrona"/>
                <a:sym typeface="Petrona"/>
              </a:rPr>
              <a:t>Training Data &amp; Preprocessing</a:t>
            </a:r>
            <a:endParaRPr b="0" i="0" sz="3600" u="none" cap="none" strike="noStrike"/>
          </a:p>
        </p:txBody>
      </p:sp>
      <p:pic>
        <p:nvPicPr>
          <p:cNvPr descr="preencoded.png" id="111" name="Google Shape;111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5910" y="3525083"/>
            <a:ext cx="879872" cy="1055846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4"/>
          <p:cNvSpPr/>
          <p:nvPr/>
        </p:nvSpPr>
        <p:spPr>
          <a:xfrm>
            <a:off x="1759744" y="3701058"/>
            <a:ext cx="2309813" cy="2887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800"/>
              <a:buFont typeface="Petrona"/>
              <a:buNone/>
            </a:pPr>
            <a:r>
              <a:rPr b="1" i="0" lang="en-US" sz="1800" u="none" cap="none" strike="noStrike">
                <a:solidFill>
                  <a:srgbClr val="E0D6DE"/>
                </a:solidFill>
                <a:latin typeface="Petrona"/>
                <a:ea typeface="Petrona"/>
                <a:cs typeface="Petrona"/>
                <a:sym typeface="Petrona"/>
              </a:rPr>
              <a:t>Data Sources</a:t>
            </a:r>
            <a:endParaRPr b="0" i="0" sz="1800" u="none" cap="none" strike="noStrike"/>
          </a:p>
        </p:txBody>
      </p:sp>
      <p:sp>
        <p:nvSpPr>
          <p:cNvPr id="113" name="Google Shape;113;p14"/>
          <p:cNvSpPr/>
          <p:nvPr/>
        </p:nvSpPr>
        <p:spPr>
          <a:xfrm>
            <a:off x="1759744" y="4095274"/>
            <a:ext cx="12254746" cy="28146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962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350"/>
              <a:buFont typeface="Inter"/>
              <a:buNone/>
            </a:pPr>
            <a:r>
              <a:rPr b="0" i="0" lang="en-US" sz="1350" u="none" cap="none" strike="noStrike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~44,000 articles from Kaggle and regional news platforms.</a:t>
            </a:r>
            <a:endParaRPr b="0" i="0" sz="1350" u="none" cap="none" strike="noStrike"/>
          </a:p>
        </p:txBody>
      </p:sp>
      <p:pic>
        <p:nvPicPr>
          <p:cNvPr descr="preencoded.png" id="114" name="Google Shape;114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15910" y="4580930"/>
            <a:ext cx="879872" cy="1055846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4"/>
          <p:cNvSpPr/>
          <p:nvPr/>
        </p:nvSpPr>
        <p:spPr>
          <a:xfrm>
            <a:off x="1759744" y="4756904"/>
            <a:ext cx="2309813" cy="2887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800"/>
              <a:buFont typeface="Petrona"/>
              <a:buNone/>
            </a:pPr>
            <a:r>
              <a:rPr b="1" i="0" lang="en-US" sz="1800" u="none" cap="none" strike="noStrike">
                <a:solidFill>
                  <a:srgbClr val="E0D6DE"/>
                </a:solidFill>
                <a:latin typeface="Petrona"/>
                <a:ea typeface="Petrona"/>
                <a:cs typeface="Petrona"/>
                <a:sym typeface="Petrona"/>
              </a:rPr>
              <a:t>Text Cleaning</a:t>
            </a:r>
            <a:endParaRPr b="0" i="0" sz="1800" u="none" cap="none" strike="noStrike"/>
          </a:p>
        </p:txBody>
      </p:sp>
      <p:sp>
        <p:nvSpPr>
          <p:cNvPr id="116" name="Google Shape;116;p14"/>
          <p:cNvSpPr/>
          <p:nvPr/>
        </p:nvSpPr>
        <p:spPr>
          <a:xfrm>
            <a:off x="1759744" y="5151120"/>
            <a:ext cx="12254746" cy="28146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962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350"/>
              <a:buFont typeface="Inter"/>
              <a:buNone/>
            </a:pPr>
            <a:r>
              <a:rPr b="0" i="0" lang="en-US" sz="1350" u="none" cap="none" strike="noStrike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Normalization, tokenization, stopwords removal, stemming.</a:t>
            </a:r>
            <a:endParaRPr b="0" i="0" sz="1350" u="none" cap="none" strike="noStrike"/>
          </a:p>
        </p:txBody>
      </p:sp>
      <p:pic>
        <p:nvPicPr>
          <p:cNvPr descr="preencoded.png" id="117" name="Google Shape;117;p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15910" y="5636776"/>
            <a:ext cx="879872" cy="1055846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4"/>
          <p:cNvSpPr/>
          <p:nvPr/>
        </p:nvSpPr>
        <p:spPr>
          <a:xfrm>
            <a:off x="1759744" y="5812750"/>
            <a:ext cx="2309813" cy="2887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800"/>
              <a:buFont typeface="Petrona"/>
              <a:buNone/>
            </a:pPr>
            <a:r>
              <a:rPr b="1" i="0" lang="en-US" sz="1800" u="none" cap="none" strike="noStrike">
                <a:solidFill>
                  <a:srgbClr val="E0D6DE"/>
                </a:solidFill>
                <a:latin typeface="Petrona"/>
                <a:ea typeface="Petrona"/>
                <a:cs typeface="Petrona"/>
                <a:sym typeface="Petrona"/>
              </a:rPr>
              <a:t>Feature Engineering</a:t>
            </a:r>
            <a:endParaRPr b="0" i="0" sz="1800" u="none" cap="none" strike="noStrike"/>
          </a:p>
        </p:txBody>
      </p:sp>
      <p:sp>
        <p:nvSpPr>
          <p:cNvPr id="119" name="Google Shape;119;p14"/>
          <p:cNvSpPr/>
          <p:nvPr/>
        </p:nvSpPr>
        <p:spPr>
          <a:xfrm>
            <a:off x="1759744" y="6206966"/>
            <a:ext cx="12254746" cy="28146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962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350"/>
              <a:buFont typeface="Inter"/>
              <a:buNone/>
            </a:pPr>
            <a:r>
              <a:rPr b="0" i="0" lang="en-US" sz="1350" u="none" cap="none" strike="noStrike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TF-IDF and semantic embeddings for detailed analysis.</a:t>
            </a:r>
            <a:endParaRPr b="0" i="0" sz="1350" u="none" cap="none" strike="noStrike"/>
          </a:p>
        </p:txBody>
      </p:sp>
      <p:pic>
        <p:nvPicPr>
          <p:cNvPr descr="preencoded.png" id="120" name="Google Shape;120;p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15910" y="6692622"/>
            <a:ext cx="879872" cy="1055846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4"/>
          <p:cNvSpPr/>
          <p:nvPr/>
        </p:nvSpPr>
        <p:spPr>
          <a:xfrm>
            <a:off x="1759744" y="6868597"/>
            <a:ext cx="2309813" cy="2887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800"/>
              <a:buFont typeface="Petrona"/>
              <a:buNone/>
            </a:pPr>
            <a:r>
              <a:rPr b="1" i="0" lang="en-US" sz="1800" u="none" cap="none" strike="noStrike">
                <a:solidFill>
                  <a:srgbClr val="E0D6DE"/>
                </a:solidFill>
                <a:latin typeface="Petrona"/>
                <a:ea typeface="Petrona"/>
                <a:cs typeface="Petrona"/>
                <a:sym typeface="Petrona"/>
              </a:rPr>
              <a:t>Labeling</a:t>
            </a:r>
            <a:endParaRPr b="0" i="0" sz="1800" u="none" cap="none" strike="noStrike"/>
          </a:p>
        </p:txBody>
      </p:sp>
      <p:sp>
        <p:nvSpPr>
          <p:cNvPr id="122" name="Google Shape;122;p14"/>
          <p:cNvSpPr/>
          <p:nvPr/>
        </p:nvSpPr>
        <p:spPr>
          <a:xfrm>
            <a:off x="1759744" y="7262813"/>
            <a:ext cx="12254746" cy="28146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962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350"/>
              <a:buFont typeface="Inter"/>
              <a:buNone/>
            </a:pPr>
            <a:r>
              <a:rPr b="0" i="0" lang="en-US" sz="1350" u="none" cap="none" strike="noStrike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Encoded article labels for supervised learning.</a:t>
            </a:r>
            <a:endParaRPr b="0" i="0" sz="1350" u="none" cap="none" strike="noStrike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5"/>
          <p:cNvSpPr/>
          <p:nvPr/>
        </p:nvSpPr>
        <p:spPr>
          <a:xfrm>
            <a:off x="793790" y="2427446"/>
            <a:ext cx="8429625" cy="7442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806"/>
              </a:lnSpc>
              <a:spcBef>
                <a:spcPts val="0"/>
              </a:spcBef>
              <a:spcAft>
                <a:spcPts val="0"/>
              </a:spcAft>
              <a:buClr>
                <a:srgbClr val="FF8AAF"/>
              </a:buClr>
              <a:buSzPts val="4650"/>
              <a:buFont typeface="Petrona"/>
              <a:buNone/>
            </a:pPr>
            <a:r>
              <a:rPr b="1" i="0" lang="en-US" sz="4650" u="none" cap="none" strike="noStrike">
                <a:solidFill>
                  <a:srgbClr val="FF8AAF"/>
                </a:solidFill>
                <a:latin typeface="Petrona"/>
                <a:ea typeface="Petrona"/>
                <a:cs typeface="Petrona"/>
                <a:sym typeface="Petrona"/>
              </a:rPr>
              <a:t>Performance Metrics &amp; Fairness</a:t>
            </a:r>
            <a:endParaRPr b="0" i="0" sz="4650" u="none" cap="none" strike="noStrike"/>
          </a:p>
        </p:txBody>
      </p:sp>
      <p:sp>
        <p:nvSpPr>
          <p:cNvPr id="129" name="Google Shape;129;p15"/>
          <p:cNvSpPr/>
          <p:nvPr/>
        </p:nvSpPr>
        <p:spPr>
          <a:xfrm>
            <a:off x="793790" y="3591163"/>
            <a:ext cx="624470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750"/>
              <a:buFont typeface="Inter"/>
              <a:buChar char="•"/>
            </a:pPr>
            <a:r>
              <a:rPr b="0" i="0" lang="en-US" sz="1750" u="none" cap="none" strike="noStrike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Accuracy: 95.3%</a:t>
            </a:r>
            <a:endParaRPr b="0" i="0" sz="1750" u="none" cap="none" strike="noStrike"/>
          </a:p>
        </p:txBody>
      </p:sp>
      <p:sp>
        <p:nvSpPr>
          <p:cNvPr id="130" name="Google Shape;130;p15"/>
          <p:cNvSpPr/>
          <p:nvPr/>
        </p:nvSpPr>
        <p:spPr>
          <a:xfrm>
            <a:off x="793790" y="4033361"/>
            <a:ext cx="624470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750"/>
              <a:buFont typeface="Inter"/>
              <a:buChar char="•"/>
            </a:pPr>
            <a:r>
              <a:rPr b="0" i="0" lang="en-US" sz="1750" u="none" cap="none" strike="noStrike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Precision: 94.8%</a:t>
            </a:r>
            <a:endParaRPr b="0" i="0" sz="1750" u="none" cap="none" strike="noStrike"/>
          </a:p>
        </p:txBody>
      </p:sp>
      <p:sp>
        <p:nvSpPr>
          <p:cNvPr id="131" name="Google Shape;131;p15"/>
          <p:cNvSpPr/>
          <p:nvPr/>
        </p:nvSpPr>
        <p:spPr>
          <a:xfrm>
            <a:off x="793790" y="4475559"/>
            <a:ext cx="624470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750"/>
              <a:buFont typeface="Inter"/>
              <a:buChar char="•"/>
            </a:pPr>
            <a:r>
              <a:rPr b="0" i="0" lang="en-US" sz="1750" u="none" cap="none" strike="noStrike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Recall: 95.9%</a:t>
            </a:r>
            <a:endParaRPr b="0" i="0" sz="1750" u="none" cap="none" strike="noStrike"/>
          </a:p>
        </p:txBody>
      </p:sp>
      <p:sp>
        <p:nvSpPr>
          <p:cNvPr id="132" name="Google Shape;132;p15"/>
          <p:cNvSpPr/>
          <p:nvPr/>
        </p:nvSpPr>
        <p:spPr>
          <a:xfrm>
            <a:off x="793790" y="4917757"/>
            <a:ext cx="624470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750"/>
              <a:buFont typeface="Inter"/>
              <a:buChar char="•"/>
            </a:pPr>
            <a:r>
              <a:rPr b="0" i="0" lang="en-US" sz="1750" u="none" cap="none" strike="noStrike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F1 Score: 95.3%</a:t>
            </a:r>
            <a:endParaRPr b="0" i="0" sz="1750" u="none" cap="none" strike="noStrike"/>
          </a:p>
        </p:txBody>
      </p:sp>
      <p:sp>
        <p:nvSpPr>
          <p:cNvPr id="133" name="Google Shape;133;p15"/>
          <p:cNvSpPr/>
          <p:nvPr/>
        </p:nvSpPr>
        <p:spPr>
          <a:xfrm>
            <a:off x="793790" y="5359956"/>
            <a:ext cx="624470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750"/>
              <a:buFont typeface="Inter"/>
              <a:buChar char="•"/>
            </a:pPr>
            <a:r>
              <a:rPr b="0" i="0" lang="en-US" sz="1750" u="none" cap="none" strike="noStrike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Low-latency API (~500ms)</a:t>
            </a:r>
            <a:endParaRPr b="0" i="0" sz="1750" u="none" cap="none" strike="noStrike"/>
          </a:p>
        </p:txBody>
      </p:sp>
      <p:sp>
        <p:nvSpPr>
          <p:cNvPr id="134" name="Google Shape;134;p15"/>
          <p:cNvSpPr/>
          <p:nvPr/>
        </p:nvSpPr>
        <p:spPr>
          <a:xfrm>
            <a:off x="7599521" y="3591163"/>
            <a:ext cx="624470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750"/>
              <a:buFont typeface="Inter"/>
              <a:buChar char="•"/>
            </a:pPr>
            <a:r>
              <a:rPr b="0" i="0" lang="en-US" sz="1750" u="none" cap="none" strike="noStrike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Bias &amp; Fairness checks enforced</a:t>
            </a:r>
            <a:endParaRPr b="0" i="0" sz="1750" u="none" cap="none" strike="noStrike"/>
          </a:p>
        </p:txBody>
      </p:sp>
      <p:sp>
        <p:nvSpPr>
          <p:cNvPr id="135" name="Google Shape;135;p15"/>
          <p:cNvSpPr/>
          <p:nvPr/>
        </p:nvSpPr>
        <p:spPr>
          <a:xfrm>
            <a:off x="7599521" y="4033361"/>
            <a:ext cx="624470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750"/>
              <a:buFont typeface="Inter"/>
              <a:buChar char="•"/>
            </a:pPr>
            <a:r>
              <a:rPr b="0" i="0" lang="en-US" sz="1750" u="none" cap="none" strike="noStrike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Diverse languages and topics included</a:t>
            </a:r>
            <a:endParaRPr b="0" i="0" sz="1750" u="none" cap="none" strike="noStrike"/>
          </a:p>
        </p:txBody>
      </p:sp>
      <p:sp>
        <p:nvSpPr>
          <p:cNvPr id="136" name="Google Shape;136;p15"/>
          <p:cNvSpPr/>
          <p:nvPr/>
        </p:nvSpPr>
        <p:spPr>
          <a:xfrm>
            <a:off x="7599521" y="4475559"/>
            <a:ext cx="624470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750"/>
              <a:buFont typeface="Inter"/>
              <a:buChar char="•"/>
            </a:pPr>
            <a:r>
              <a:rPr b="0" i="0" lang="en-US" sz="1750" u="none" cap="none" strike="noStrike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Special focus on African and MENA sources</a:t>
            </a:r>
            <a:endParaRPr b="0" i="0" sz="1750" u="none" cap="none" strike="noStrike"/>
          </a:p>
        </p:txBody>
      </p:sp>
      <p:sp>
        <p:nvSpPr>
          <p:cNvPr id="137" name="Google Shape;137;p15"/>
          <p:cNvSpPr/>
          <p:nvPr/>
        </p:nvSpPr>
        <p:spPr>
          <a:xfrm>
            <a:off x="7599521" y="4917757"/>
            <a:ext cx="624470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750"/>
              <a:buFont typeface="Inter"/>
              <a:buChar char="•"/>
            </a:pPr>
            <a:r>
              <a:rPr b="0" i="0" lang="en-US" sz="1750" u="none" cap="none" strike="noStrike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False positives tested rigorously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43" name="Google Shape;143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16"/>
          <p:cNvSpPr/>
          <p:nvPr/>
        </p:nvSpPr>
        <p:spPr>
          <a:xfrm>
            <a:off x="6272213" y="618887"/>
            <a:ext cx="7572375" cy="14735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086"/>
              </a:lnSpc>
              <a:spcBef>
                <a:spcPts val="0"/>
              </a:spcBef>
              <a:spcAft>
                <a:spcPts val="0"/>
              </a:spcAft>
              <a:buClr>
                <a:srgbClr val="FF8AAF"/>
              </a:buClr>
              <a:buSzPts val="4600"/>
              <a:buFont typeface="Petrona"/>
              <a:buNone/>
            </a:pPr>
            <a:r>
              <a:rPr b="1" i="0" lang="en-US" sz="4600" u="none" cap="none" strike="noStrike">
                <a:solidFill>
                  <a:srgbClr val="FF8AAF"/>
                </a:solidFill>
                <a:latin typeface="Petrona"/>
                <a:ea typeface="Petrona"/>
                <a:cs typeface="Petrona"/>
                <a:sym typeface="Petrona"/>
              </a:rPr>
              <a:t>Real-World Application &amp; Impact</a:t>
            </a:r>
            <a:endParaRPr b="0" i="0" sz="4600" u="none" cap="none" strike="noStrike"/>
          </a:p>
        </p:txBody>
      </p:sp>
      <p:pic>
        <p:nvPicPr>
          <p:cNvPr descr="preencoded.png" id="145" name="Google Shape;145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72213" y="2429113"/>
            <a:ext cx="561261" cy="561261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16"/>
          <p:cNvSpPr/>
          <p:nvPr/>
        </p:nvSpPr>
        <p:spPr>
          <a:xfrm>
            <a:off x="6272213" y="3214807"/>
            <a:ext cx="2336959" cy="3682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086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2300"/>
              <a:buFont typeface="Petrona"/>
              <a:buNone/>
            </a:pPr>
            <a:r>
              <a:rPr b="1" i="0" lang="en-US" sz="2300" u="none" cap="none" strike="noStrike">
                <a:solidFill>
                  <a:srgbClr val="E0D6DE"/>
                </a:solidFill>
                <a:latin typeface="Petrona"/>
                <a:ea typeface="Petrona"/>
                <a:cs typeface="Petrona"/>
                <a:sym typeface="Petrona"/>
              </a:rPr>
              <a:t>Target Users</a:t>
            </a:r>
            <a:endParaRPr b="0" i="0" sz="2300" u="none" cap="none" strike="noStrike"/>
          </a:p>
        </p:txBody>
      </p:sp>
      <p:sp>
        <p:nvSpPr>
          <p:cNvPr id="147" name="Google Shape;147;p16"/>
          <p:cNvSpPr/>
          <p:nvPr/>
        </p:nvSpPr>
        <p:spPr>
          <a:xfrm>
            <a:off x="6272213" y="3717727"/>
            <a:ext cx="2336959" cy="71842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Journalists, educators, and the wider public.</a:t>
            </a:r>
            <a:endParaRPr b="0" i="0" sz="1750" u="none" cap="none" strike="noStrike"/>
          </a:p>
        </p:txBody>
      </p:sp>
      <p:pic>
        <p:nvPicPr>
          <p:cNvPr descr="preencoded.png" id="148" name="Google Shape;148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889802" y="2429113"/>
            <a:ext cx="561261" cy="561261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16"/>
          <p:cNvSpPr/>
          <p:nvPr/>
        </p:nvSpPr>
        <p:spPr>
          <a:xfrm>
            <a:off x="8889802" y="3214807"/>
            <a:ext cx="2337078" cy="3682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086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2300"/>
              <a:buFont typeface="Petrona"/>
              <a:buNone/>
            </a:pPr>
            <a:r>
              <a:rPr b="1" i="0" lang="en-US" sz="2300" u="none" cap="none" strike="noStrike">
                <a:solidFill>
                  <a:srgbClr val="E0D6DE"/>
                </a:solidFill>
                <a:latin typeface="Petrona"/>
                <a:ea typeface="Petrona"/>
                <a:cs typeface="Petrona"/>
                <a:sym typeface="Petrona"/>
              </a:rPr>
              <a:t>Input</a:t>
            </a:r>
            <a:endParaRPr b="0" i="0" sz="2300" u="none" cap="none" strike="noStrike"/>
          </a:p>
        </p:txBody>
      </p:sp>
      <p:sp>
        <p:nvSpPr>
          <p:cNvPr id="150" name="Google Shape;150;p16"/>
          <p:cNvSpPr/>
          <p:nvPr/>
        </p:nvSpPr>
        <p:spPr>
          <a:xfrm>
            <a:off x="8889802" y="3717727"/>
            <a:ext cx="2337078" cy="71842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Submit article text or links for review.</a:t>
            </a:r>
            <a:endParaRPr b="0" i="0" sz="1750" u="none" cap="none" strike="noStrike"/>
          </a:p>
        </p:txBody>
      </p:sp>
      <p:pic>
        <p:nvPicPr>
          <p:cNvPr descr="preencoded.png" id="151" name="Google Shape;151;p1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507510" y="2429113"/>
            <a:ext cx="561261" cy="561261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16"/>
          <p:cNvSpPr/>
          <p:nvPr/>
        </p:nvSpPr>
        <p:spPr>
          <a:xfrm>
            <a:off x="11507510" y="3214807"/>
            <a:ext cx="2337078" cy="3682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086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2300"/>
              <a:buFont typeface="Petrona"/>
              <a:buNone/>
            </a:pPr>
            <a:r>
              <a:rPr b="1" i="0" lang="en-US" sz="2300" u="none" cap="none" strike="noStrike">
                <a:solidFill>
                  <a:srgbClr val="E0D6DE"/>
                </a:solidFill>
                <a:latin typeface="Petrona"/>
                <a:ea typeface="Petrona"/>
                <a:cs typeface="Petrona"/>
                <a:sym typeface="Petrona"/>
              </a:rPr>
              <a:t>Outputs</a:t>
            </a:r>
            <a:endParaRPr b="0" i="0" sz="2300" u="none" cap="none" strike="noStrike"/>
          </a:p>
        </p:txBody>
      </p:sp>
      <p:sp>
        <p:nvSpPr>
          <p:cNvPr id="153" name="Google Shape;153;p16"/>
          <p:cNvSpPr/>
          <p:nvPr/>
        </p:nvSpPr>
        <p:spPr>
          <a:xfrm>
            <a:off x="11507510" y="3717727"/>
            <a:ext cx="2337078" cy="10776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Credibility scores, flagged keywords, and explanations.</a:t>
            </a:r>
            <a:endParaRPr b="0" i="0" sz="1750" u="none" cap="none" strike="noStrike"/>
          </a:p>
        </p:txBody>
      </p:sp>
      <p:pic>
        <p:nvPicPr>
          <p:cNvPr descr="preencoded.png" id="154" name="Google Shape;154;p1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272213" y="5244346"/>
            <a:ext cx="561261" cy="561261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16"/>
          <p:cNvSpPr/>
          <p:nvPr/>
        </p:nvSpPr>
        <p:spPr>
          <a:xfrm>
            <a:off x="6272213" y="6030039"/>
            <a:ext cx="2336959" cy="3682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086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2300"/>
              <a:buFont typeface="Petrona"/>
              <a:buNone/>
            </a:pPr>
            <a:r>
              <a:rPr b="1" i="0" lang="en-US" sz="2300" u="none" cap="none" strike="noStrike">
                <a:solidFill>
                  <a:srgbClr val="E0D6DE"/>
                </a:solidFill>
                <a:latin typeface="Petrona"/>
                <a:ea typeface="Petrona"/>
                <a:cs typeface="Petrona"/>
                <a:sym typeface="Petrona"/>
              </a:rPr>
              <a:t>Impact</a:t>
            </a:r>
            <a:endParaRPr b="0" i="0" sz="2300" u="none" cap="none" strike="noStrike"/>
          </a:p>
        </p:txBody>
      </p:sp>
      <p:sp>
        <p:nvSpPr>
          <p:cNvPr id="156" name="Google Shape;156;p16"/>
          <p:cNvSpPr/>
          <p:nvPr/>
        </p:nvSpPr>
        <p:spPr>
          <a:xfrm>
            <a:off x="6272213" y="6532959"/>
            <a:ext cx="2336959" cy="10776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Scalable AI to combat misinformation globally.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